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84" r:id="rId3"/>
    <p:sldId id="265" r:id="rId4"/>
    <p:sldId id="283" r:id="rId5"/>
    <p:sldId id="296" r:id="rId6"/>
    <p:sldId id="297" r:id="rId7"/>
    <p:sldId id="298" r:id="rId8"/>
    <p:sldId id="299" r:id="rId9"/>
    <p:sldId id="300" r:id="rId10"/>
    <p:sldId id="291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292" r:id="rId23"/>
    <p:sldId id="312" r:id="rId24"/>
    <p:sldId id="313" r:id="rId25"/>
    <p:sldId id="314" r:id="rId26"/>
    <p:sldId id="315" r:id="rId27"/>
    <p:sldId id="317" r:id="rId28"/>
    <p:sldId id="293" r:id="rId29"/>
    <p:sldId id="316" r:id="rId30"/>
    <p:sldId id="318" r:id="rId31"/>
    <p:sldId id="319" r:id="rId32"/>
    <p:sldId id="294" r:id="rId33"/>
    <p:sldId id="320" r:id="rId34"/>
    <p:sldId id="321" r:id="rId35"/>
    <p:sldId id="295" r:id="rId36"/>
    <p:sldId id="322" r:id="rId37"/>
    <p:sldId id="323" r:id="rId38"/>
    <p:sldId id="324" r:id="rId39"/>
    <p:sldId id="325" r:id="rId40"/>
    <p:sldId id="326" r:id="rId41"/>
    <p:sldId id="327" r:id="rId42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8B06"/>
    <a:srgbClr val="F9B82A"/>
    <a:srgbClr val="5A6519"/>
    <a:srgbClr val="FAB72A"/>
    <a:srgbClr val="02A6ED"/>
    <a:srgbClr val="FFFFFF"/>
    <a:srgbClr val="8C9D27"/>
    <a:srgbClr val="BCD147"/>
    <a:srgbClr val="E30A7F"/>
    <a:srgbClr val="28B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0" autoAdjust="0"/>
  </p:normalViewPr>
  <p:slideViewPr>
    <p:cSldViewPr>
      <p:cViewPr varScale="1">
        <p:scale>
          <a:sx n="145" d="100"/>
          <a:sy n="145" d="100"/>
        </p:scale>
        <p:origin x="102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9362F-F644-4F44-AD00-39A6892C0DC4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38A1-574E-42FD-A358-1A9251AD0D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930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201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2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7102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1062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8636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042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8438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113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0334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725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0037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3257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776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068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2841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0721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27595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123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1386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002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3372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4581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63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60833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0339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2541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0390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3763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88210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36513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62044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0863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52202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38A1-574E-42FD-A358-1A9251AD0D24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498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2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5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9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68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316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22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5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57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868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08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12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A9532-736A-4A18-BEAF-5D718E31BF95}" type="datetimeFigureOut">
              <a:rPr lang="tr-TR" smtClean="0"/>
              <a:t>11.10.2019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64B27-A56E-4075-BBE7-3733E714ED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47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37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51470"/>
            <a:ext cx="8568952" cy="2016224"/>
          </a:xfrm>
        </p:spPr>
        <p:txBody>
          <a:bodyPr>
            <a:noAutofit/>
          </a:bodyPr>
          <a:lstStyle/>
          <a:p>
            <a:pPr>
              <a:lnSpc>
                <a:spcPts val="6300"/>
              </a:lnSpc>
            </a:pPr>
            <a:r>
              <a:rPr lang="tr-TR" b="1" dirty="0" smtClean="0"/>
              <a:t>6.Bölüm</a:t>
            </a:r>
            <a:endParaRPr lang="it-IT" b="1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467544" y="2139702"/>
            <a:ext cx="864096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467544" y="2293987"/>
            <a:ext cx="8568952" cy="2211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 smtClean="0">
                <a:solidFill>
                  <a:schemeClr val="bg1"/>
                </a:solidFill>
              </a:rPr>
              <a:t>A</a:t>
            </a:r>
            <a:endParaRPr lang="it-IT" sz="4000" dirty="0">
              <a:solidFill>
                <a:schemeClr val="bg1"/>
              </a:solidFill>
            </a:endParaRPr>
          </a:p>
        </p:txBody>
      </p:sp>
      <p:sp>
        <p:nvSpPr>
          <p:cNvPr id="6" name="Başlık 1"/>
          <p:cNvSpPr txBox="1">
            <a:spLocks/>
          </p:cNvSpPr>
          <p:nvPr/>
        </p:nvSpPr>
        <p:spPr>
          <a:xfrm>
            <a:off x="539552" y="2067694"/>
            <a:ext cx="8496944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tr-TR" sz="4000" b="1" dirty="0">
                <a:solidFill>
                  <a:srgbClr val="C68B06"/>
                </a:solidFill>
                <a:latin typeface="+mn-lt"/>
              </a:rPr>
              <a:t>İŞ SAĞLIĞI VE GÜVENLİĞİ PROFOSYONELLERİ,</a:t>
            </a:r>
          </a:p>
          <a:p>
            <a:pPr>
              <a:lnSpc>
                <a:spcPts val="4000"/>
              </a:lnSpc>
            </a:pPr>
            <a:r>
              <a:rPr lang="tr-TR" sz="4000" b="1" dirty="0">
                <a:solidFill>
                  <a:srgbClr val="C68B06"/>
                </a:solidFill>
                <a:latin typeface="+mn-lt"/>
              </a:rPr>
              <a:t>GÖREV, YETKİ VE SORUMLULUKLARI</a:t>
            </a:r>
            <a:endParaRPr lang="tr-TR" sz="4000" b="1" dirty="0">
              <a:solidFill>
                <a:srgbClr val="C68B0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3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1769361" y="1160502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6.2 İŞ YERİ HEKİMİ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763688" y="349418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6.1 İŞ GÜVENLİĞİ UZMANI</a:t>
            </a:r>
            <a:endParaRPr lang="pt-B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1786064" y="1971586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6.3 DİĞER SAĞLIK PERSONELİ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786064" y="2782670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6.4 İŞ SAĞLIĞI VE GÜVENLİĞİ PROFESYONELLERİNİN</a:t>
            </a:r>
          </a:p>
          <a:p>
            <a:pPr>
              <a:buClr>
                <a:srgbClr val="FFC000"/>
              </a:buClr>
            </a:pPr>
            <a:r>
              <a:rPr lang="tr-TR" sz="2400" dirty="0" smtClean="0">
                <a:solidFill>
                  <a:srgbClr val="5A6519"/>
                </a:solidFill>
                <a:latin typeface="+mj-lt"/>
              </a:rPr>
              <a:t>	GÖREVLENDİRİLMESİ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763688" y="3963086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tr-TR" sz="2400" dirty="0">
                <a:solidFill>
                  <a:srgbClr val="5A6519"/>
                </a:solidFill>
                <a:latin typeface="+mj-lt"/>
              </a:rPr>
              <a:t>6.5 İŞ SAĞLIĞI VE GÜVENLİĞİ PROFESYONELLERİNİN</a:t>
            </a:r>
          </a:p>
          <a:p>
            <a:pPr>
              <a:buClr>
                <a:srgbClr val="FFC000"/>
              </a:buClr>
            </a:pPr>
            <a:r>
              <a:rPr lang="tr-TR" sz="2400" dirty="0" smtClean="0">
                <a:solidFill>
                  <a:srgbClr val="5A6519"/>
                </a:solidFill>
                <a:latin typeface="+mj-lt"/>
              </a:rPr>
              <a:t>	GÖREVLENDİRME </a:t>
            </a:r>
            <a:r>
              <a:rPr lang="tr-TR" sz="2400" dirty="0">
                <a:solidFill>
                  <a:srgbClr val="5A6519"/>
                </a:solidFill>
                <a:latin typeface="+mj-lt"/>
              </a:rPr>
              <a:t>SÖZLEŞMELERİ</a:t>
            </a:r>
            <a:endParaRPr lang="tr-TR" sz="2400" dirty="0">
              <a:solidFill>
                <a:srgbClr val="5A651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44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VE GÜVENLİĞİ PROFOSYONELLERİ</a:t>
            </a:r>
            <a:r>
              <a:rPr lang="tr-TR" sz="4000" dirty="0" smtClean="0"/>
              <a:t>, GÖREV</a:t>
            </a:r>
            <a:r>
              <a:rPr lang="tr-TR" sz="4000" dirty="0"/>
              <a:t>, </a:t>
            </a:r>
            <a:r>
              <a:rPr lang="tr-TR" sz="4000" dirty="0" smtClean="0"/>
              <a:t>YETKİ</a:t>
            </a:r>
            <a:br>
              <a:rPr lang="tr-TR" sz="4000" dirty="0" smtClean="0"/>
            </a:br>
            <a:r>
              <a:rPr lang="tr-TR" sz="4000" dirty="0" smtClean="0"/>
              <a:t>VE </a:t>
            </a:r>
            <a:r>
              <a:rPr lang="tr-TR" sz="4000" dirty="0"/>
              <a:t>SORUMLULUKLARI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“İş yerlerinde iş sağlığı </a:t>
            </a:r>
            <a:r>
              <a:rPr lang="tr-TR" sz="2000" dirty="0" smtClean="0">
                <a:latin typeface="+mn-lt"/>
              </a:rPr>
              <a:t>ve güvenliğinin </a:t>
            </a:r>
            <a:r>
              <a:rPr lang="tr-TR" sz="2000" dirty="0">
                <a:latin typeface="+mn-lt"/>
              </a:rPr>
              <a:t>sağlanmasında görev yapan, bakanlıkça yetkilendirilmiş ve belgelendirilmiş</a:t>
            </a:r>
            <a:r>
              <a:rPr lang="tr-TR" sz="2000" dirty="0" smtClean="0">
                <a:latin typeface="+mn-lt"/>
              </a:rPr>
              <a:t>, yine </a:t>
            </a:r>
            <a:r>
              <a:rPr lang="tr-TR" sz="2000" dirty="0">
                <a:latin typeface="+mn-lt"/>
              </a:rPr>
              <a:t>bu hususta görev, yetki ve sorumlulukları belirlenmiş gerçek kişiler</a:t>
            </a:r>
            <a:r>
              <a:rPr lang="tr-TR" sz="2000" dirty="0" smtClean="0">
                <a:latin typeface="+mn-lt"/>
              </a:rPr>
              <a:t>”.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204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23478"/>
            <a:ext cx="6408712" cy="444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4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GÜVENLİĞİ UZMANI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Yönetmelikte yapılan tanımda, iş güvenliği uzmanı; “İş sağlığı ve </a:t>
            </a:r>
            <a:r>
              <a:rPr lang="tr-TR" sz="2000" dirty="0" smtClean="0">
                <a:latin typeface="+mn-lt"/>
              </a:rPr>
              <a:t>güvenliği alanında görev </a:t>
            </a:r>
            <a:r>
              <a:rPr lang="tr-TR" sz="2000" dirty="0">
                <a:latin typeface="+mn-lt"/>
              </a:rPr>
              <a:t>yapmak üzere Bakanlıkça yetkilendirilmiş, iş güvenliği </a:t>
            </a:r>
            <a:r>
              <a:rPr lang="tr-TR" sz="2000" dirty="0" smtClean="0">
                <a:latin typeface="+mn-lt"/>
              </a:rPr>
              <a:t>uzmanlığı belgesine </a:t>
            </a:r>
            <a:r>
              <a:rPr lang="tr-TR" sz="2000" dirty="0">
                <a:latin typeface="+mn-lt"/>
              </a:rPr>
              <a:t>sahip</a:t>
            </a:r>
            <a:r>
              <a:rPr lang="tr-TR" sz="2000" dirty="0" smtClean="0">
                <a:latin typeface="+mn-lt"/>
              </a:rPr>
              <a:t>, Bakanlık </a:t>
            </a:r>
            <a:r>
              <a:rPr lang="tr-TR" sz="2000" dirty="0">
                <a:latin typeface="+mn-lt"/>
              </a:rPr>
              <a:t>ve ilgili kuruluşlarında çalışma hayatını </a:t>
            </a:r>
            <a:r>
              <a:rPr lang="tr-TR" sz="2000" dirty="0" smtClean="0">
                <a:latin typeface="+mn-lt"/>
              </a:rPr>
              <a:t>denetleyen müfettişler </a:t>
            </a:r>
            <a:r>
              <a:rPr lang="tr-TR" sz="2000" dirty="0">
                <a:latin typeface="+mn-lt"/>
              </a:rPr>
              <a:t>ile </a:t>
            </a:r>
            <a:r>
              <a:rPr lang="tr-TR" sz="2000" dirty="0" smtClean="0">
                <a:latin typeface="+mn-lt"/>
              </a:rPr>
              <a:t>mühendislik veya </a:t>
            </a:r>
            <a:r>
              <a:rPr lang="tr-TR" sz="2000" dirty="0">
                <a:latin typeface="+mn-lt"/>
              </a:rPr>
              <a:t>mimarlık eğitimi veren fakültelerin mezunları ile teknik </a:t>
            </a:r>
            <a:r>
              <a:rPr lang="tr-TR" sz="2000" dirty="0" smtClean="0">
                <a:latin typeface="+mn-lt"/>
              </a:rPr>
              <a:t>eleman” </a:t>
            </a:r>
            <a:r>
              <a:rPr lang="tr-TR" sz="2000" dirty="0">
                <a:latin typeface="+mn-lt"/>
              </a:rPr>
              <a:t>olarak tanımlanmaktadır.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00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339502"/>
            <a:ext cx="7128792" cy="395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3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339502"/>
            <a:ext cx="7056784" cy="383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5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51471"/>
            <a:ext cx="6552728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176000" y="1509465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6.1.2 İş Güvenliği Uzmanlarının Çalışma </a:t>
            </a:r>
            <a:r>
              <a:rPr lang="tr-TR" sz="2400" dirty="0" smtClean="0">
                <a:latin typeface="+mj-lt"/>
              </a:rPr>
              <a:t>Süreleri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195736" y="267494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6.1.1 İş Güvenliği Uzmanlığı </a:t>
            </a:r>
            <a:r>
              <a:rPr lang="pt-BR" sz="2400" dirty="0" smtClean="0">
                <a:latin typeface="+mj-lt"/>
              </a:rPr>
              <a:t>Eğitimi,</a:t>
            </a:r>
            <a:endParaRPr lang="tr-TR" sz="2400" dirty="0" smtClean="0">
              <a:latin typeface="+mj-lt"/>
            </a:endParaRPr>
          </a:p>
          <a:p>
            <a:r>
              <a:rPr lang="tr-TR" sz="2400" dirty="0">
                <a:latin typeface="+mj-lt"/>
              </a:rPr>
              <a:t>	</a:t>
            </a:r>
            <a:r>
              <a:rPr lang="pt-BR" sz="2400" dirty="0" smtClean="0">
                <a:latin typeface="+mj-lt"/>
              </a:rPr>
              <a:t>Sınav </a:t>
            </a:r>
            <a:r>
              <a:rPr lang="pt-BR" sz="2400" dirty="0">
                <a:latin typeface="+mj-lt"/>
              </a:rPr>
              <a:t>Ve Belgelendirilmesi</a:t>
            </a:r>
            <a:endParaRPr lang="tr-TR" sz="2400" dirty="0"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169422" y="2382104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6.1.3 İş Güvenliği Uzmanlarının Görevleri</a:t>
            </a:r>
            <a:endParaRPr lang="tr-TR" sz="2400" dirty="0">
              <a:latin typeface="+mj-lt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2169422" y="3254743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6.1.4 İş Güvenliği Uzmanlarının Yetkileri</a:t>
            </a:r>
            <a:endParaRPr lang="tr-TR" sz="2400" dirty="0">
              <a:latin typeface="+mj-lt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2169422" y="4127382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6.1.5 İş Güvenliği Uzmanlarının Yükümlülükleri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455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987574"/>
            <a:ext cx="8147981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6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987574"/>
            <a:ext cx="829793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51470"/>
            <a:ext cx="691276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1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51470"/>
            <a:ext cx="7027463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25035"/>
            <a:ext cx="6696744" cy="492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5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843558"/>
            <a:ext cx="804663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9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51470"/>
            <a:ext cx="6264696" cy="502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8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083" y="51470"/>
            <a:ext cx="662731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7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10" y="51470"/>
            <a:ext cx="667119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7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18248"/>
            <a:ext cx="5328592" cy="502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YERİ HEKİMİ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6331 sayılı iş sağlığı ve güvenliği kanunu ile birlikte birçok yönetmelikte </a:t>
            </a:r>
            <a:r>
              <a:rPr lang="tr-TR" sz="2000" dirty="0" smtClean="0">
                <a:latin typeface="+mn-lt"/>
              </a:rPr>
              <a:t>açıklandığı üzere </a:t>
            </a:r>
            <a:r>
              <a:rPr lang="tr-TR" sz="2000" dirty="0">
                <a:latin typeface="+mn-lt"/>
              </a:rPr>
              <a:t>İş yeri hekimi; İş sağlığı ve güvenliği alanında görev yapmak </a:t>
            </a:r>
            <a:r>
              <a:rPr lang="tr-TR" sz="2000" dirty="0" smtClean="0">
                <a:latin typeface="+mn-lt"/>
              </a:rPr>
              <a:t>üzere Bakanlıkça </a:t>
            </a:r>
            <a:r>
              <a:rPr lang="tr-TR" sz="2000" dirty="0">
                <a:latin typeface="+mn-lt"/>
              </a:rPr>
              <a:t>yetkilendirilmiş iş yeri hekimliği belgesine sahip </a:t>
            </a:r>
            <a:r>
              <a:rPr lang="tr-TR" sz="2000" dirty="0" smtClean="0">
                <a:latin typeface="+mn-lt"/>
              </a:rPr>
              <a:t>hekim olarak </a:t>
            </a:r>
            <a:r>
              <a:rPr lang="tr-TR" sz="2000" dirty="0">
                <a:latin typeface="+mn-lt"/>
              </a:rPr>
              <a:t>tanımlanmıştır.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793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796" y="195486"/>
            <a:ext cx="710561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320016" y="2445569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6.2.2 İş Yeri Hekimlerinin Çalışma Süreleri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339752" y="1203598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6.2.1 İş Yeri Hekimlerinin Eğitimi, Sınav </a:t>
            </a:r>
            <a:r>
              <a:rPr lang="pt-BR" sz="2400" dirty="0" smtClean="0">
                <a:latin typeface="+mj-lt"/>
              </a:rPr>
              <a:t>ve</a:t>
            </a:r>
            <a:endParaRPr lang="tr-TR" sz="2400" dirty="0" smtClean="0">
              <a:latin typeface="+mj-lt"/>
            </a:endParaRPr>
          </a:p>
          <a:p>
            <a:r>
              <a:rPr lang="tr-TR" sz="2400" dirty="0">
                <a:latin typeface="+mj-lt"/>
              </a:rPr>
              <a:t>	</a:t>
            </a:r>
            <a:r>
              <a:rPr lang="pt-BR" sz="2400" dirty="0" smtClean="0">
                <a:latin typeface="+mj-lt"/>
              </a:rPr>
              <a:t>Belgelendirilmesi</a:t>
            </a:r>
            <a:endParaRPr lang="tr-TR" sz="2400" dirty="0"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313438" y="3318208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6.2.3 İş Yeri Hekimlerinin Görevleri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981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3" y="51470"/>
            <a:ext cx="7056785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5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843558"/>
            <a:ext cx="850242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8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51470"/>
            <a:ext cx="619268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2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DİĞER SAĞLIK PERSONELİ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İşyeri Hekimi ve Diğer Sağlık Personelinin Görev, Yetki, Sorumluluk ve </a:t>
            </a:r>
            <a:r>
              <a:rPr lang="tr-TR" sz="2000" dirty="0" smtClean="0">
                <a:latin typeface="+mn-lt"/>
              </a:rPr>
              <a:t>Eğitimleri Hakkında </a:t>
            </a:r>
            <a:r>
              <a:rPr lang="tr-TR" sz="2000" dirty="0">
                <a:latin typeface="+mn-lt"/>
              </a:rPr>
              <a:t>Yönetmelik te; “İş sağlığı ve güvenliği hizmetlerinde </a:t>
            </a:r>
            <a:r>
              <a:rPr lang="tr-TR" sz="2000" dirty="0" smtClean="0">
                <a:latin typeface="+mn-lt"/>
              </a:rPr>
              <a:t>görevlendirilmek üzere </a:t>
            </a:r>
            <a:r>
              <a:rPr lang="tr-TR" sz="2000" dirty="0">
                <a:latin typeface="+mn-lt"/>
              </a:rPr>
              <a:t>Bakanlıkça belgelendirilmiş hemşire, sağlık memuru, acil tıp </a:t>
            </a:r>
            <a:r>
              <a:rPr lang="tr-TR" sz="2000" dirty="0" smtClean="0">
                <a:latin typeface="+mn-lt"/>
              </a:rPr>
              <a:t>teknisyeni ve </a:t>
            </a:r>
            <a:r>
              <a:rPr lang="tr-TR" sz="2000" dirty="0">
                <a:latin typeface="+mn-lt"/>
              </a:rPr>
              <a:t>çevre sağlığı teknisyeni diplomasına sahip olan kişiler ile Bakanlıkça </a:t>
            </a:r>
            <a:r>
              <a:rPr lang="tr-TR" sz="2000" dirty="0" smtClean="0">
                <a:latin typeface="+mn-lt"/>
              </a:rPr>
              <a:t>verilen iş </a:t>
            </a:r>
            <a:r>
              <a:rPr lang="tr-TR" sz="2000" dirty="0">
                <a:latin typeface="+mn-lt"/>
              </a:rPr>
              <a:t>yeri hemşireliği belgesine sahip kişiler” olarak </a:t>
            </a:r>
            <a:r>
              <a:rPr lang="tr-TR" sz="2000" dirty="0" smtClean="0">
                <a:latin typeface="+mn-lt"/>
              </a:rPr>
              <a:t>tanımlanmıştır.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79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320016" y="2445569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6.3.2 Diğer Sağlık Personellerinin Çalışma Süreleri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339752" y="1203598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6.3.1 Diğer Sağlık Personeli Eğitimi, Sınav </a:t>
            </a:r>
            <a:r>
              <a:rPr lang="pt-BR" sz="2400" dirty="0" smtClean="0">
                <a:latin typeface="+mj-lt"/>
              </a:rPr>
              <a:t>ve</a:t>
            </a:r>
            <a:endParaRPr lang="tr-TR" sz="2400" dirty="0" smtClean="0">
              <a:latin typeface="+mj-lt"/>
            </a:endParaRPr>
          </a:p>
          <a:p>
            <a:r>
              <a:rPr lang="tr-TR" sz="2400" dirty="0">
                <a:latin typeface="+mj-lt"/>
              </a:rPr>
              <a:t>	</a:t>
            </a:r>
            <a:r>
              <a:rPr lang="pt-BR" sz="2400" dirty="0" smtClean="0">
                <a:latin typeface="+mj-lt"/>
              </a:rPr>
              <a:t>Belgelendirilmesi</a:t>
            </a:r>
            <a:endParaRPr lang="tr-TR" sz="2400" dirty="0"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313438" y="3318208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6.3.3 Diğer Sağlık Personeli Görevleri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372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915566"/>
            <a:ext cx="835292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8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987574"/>
            <a:ext cx="828092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0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VE GÜVENLİĞİ PROFESYONELLERİNİN</a:t>
            </a:r>
            <a:br>
              <a:rPr lang="tr-TR" sz="4000" dirty="0"/>
            </a:br>
            <a:r>
              <a:rPr lang="tr-TR" sz="4000" dirty="0"/>
              <a:t>GÖREVLENDİRİLMESİ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yerlerinde iş sağlığı ve güvenliğinin sağlanması için işverenlere </a:t>
            </a:r>
            <a:r>
              <a:rPr lang="tr-TR" sz="2000" dirty="0" smtClean="0">
                <a:latin typeface="+mn-lt"/>
              </a:rPr>
              <a:t>yapılacaklar çalışmalar </a:t>
            </a:r>
            <a:r>
              <a:rPr lang="tr-TR" sz="2000" dirty="0">
                <a:latin typeface="+mn-lt"/>
              </a:rPr>
              <a:t>konularında rehber olarak görev alacak iş sağlığı ve güvenliği </a:t>
            </a:r>
            <a:r>
              <a:rPr lang="tr-TR" sz="2000" dirty="0" smtClean="0">
                <a:latin typeface="+mn-lt"/>
              </a:rPr>
              <a:t>profesyonellerinin iş </a:t>
            </a:r>
            <a:r>
              <a:rPr lang="tr-TR" sz="2000" dirty="0">
                <a:latin typeface="+mn-lt"/>
              </a:rPr>
              <a:t>yerlerinde görevlendirilmesi, iş sağlığı ve güvenliği hizmetlerinin </a:t>
            </a:r>
            <a:r>
              <a:rPr lang="tr-TR" sz="2000" dirty="0" smtClean="0">
                <a:latin typeface="+mn-lt"/>
              </a:rPr>
              <a:t>yürütülmesi konularında </a:t>
            </a:r>
            <a:r>
              <a:rPr lang="tr-TR" sz="2000" dirty="0">
                <a:latin typeface="+mn-lt"/>
              </a:rPr>
              <a:t>ki usul ve esasları mevzuatlarda düzenlenmiştir.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486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031984" y="1908869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6.4.2 İş Yerinde Çalışanlar Arasından Görevlendirme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051720" y="771550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6.4.1 İşverenin Görevi Üstlenmesi</a:t>
            </a:r>
            <a:endParaRPr lang="tr-TR" sz="2400" dirty="0"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025406" y="2886160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6.4.3 OSGB ve </a:t>
            </a:r>
            <a:r>
              <a:rPr lang="tr-TR" sz="2400" dirty="0" err="1">
                <a:latin typeface="+mj-lt"/>
              </a:rPr>
              <a:t>TSM’lerden</a:t>
            </a:r>
            <a:r>
              <a:rPr lang="tr-TR" sz="2400" dirty="0">
                <a:latin typeface="+mj-lt"/>
              </a:rPr>
              <a:t> Hizmet Alınması</a:t>
            </a:r>
            <a:endParaRPr lang="tr-TR" sz="2400" dirty="0"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031984" y="3758799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6.4.4 Kamu Kurumlarında Görevlendirme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375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9552" y="0"/>
            <a:ext cx="8496944" cy="2067694"/>
          </a:xfrm>
        </p:spPr>
        <p:txBody>
          <a:bodyPr>
            <a:noAutofit/>
          </a:bodyPr>
          <a:lstStyle/>
          <a:p>
            <a:r>
              <a:rPr lang="tr-TR" sz="4000" dirty="0"/>
              <a:t>İŞ SAĞLIĞI VE GÜVENLİĞİ PROFESYONELLERİNİN</a:t>
            </a:r>
            <a:br>
              <a:rPr lang="tr-TR" sz="4000" dirty="0"/>
            </a:br>
            <a:r>
              <a:rPr lang="tr-TR" sz="4000" dirty="0"/>
              <a:t>GÖREVLENDİRME SÖZLEŞMELERİ</a:t>
            </a:r>
            <a:endParaRPr lang="tr-TR" sz="4000" dirty="0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611560" y="2067694"/>
            <a:ext cx="842493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3200"/>
              </a:lnSpc>
            </a:pPr>
            <a:r>
              <a:rPr lang="tr-TR" sz="2000" dirty="0">
                <a:latin typeface="+mn-lt"/>
              </a:rPr>
              <a:t>İş sağlığı ve güvenliği hizmetlerinin yürütülmesi amacıyla </a:t>
            </a:r>
            <a:r>
              <a:rPr lang="tr-TR" sz="2000" dirty="0" smtClean="0">
                <a:latin typeface="+mn-lt"/>
              </a:rPr>
              <a:t>görevlendirilecek olan </a:t>
            </a:r>
            <a:r>
              <a:rPr lang="tr-TR" sz="2000" dirty="0">
                <a:latin typeface="+mn-lt"/>
              </a:rPr>
              <a:t>iş sağlığı ve güvenliği profesyonelleri ile ilgili sözleşmeler İş Sağlığı ve </a:t>
            </a:r>
            <a:r>
              <a:rPr lang="tr-TR" sz="2000" dirty="0" smtClean="0">
                <a:latin typeface="+mn-lt"/>
              </a:rPr>
              <a:t>Güvenliği Hizmetleri Yönetmeliğinin 14</a:t>
            </a:r>
            <a:r>
              <a:rPr lang="tr-TR" sz="2000" dirty="0">
                <a:latin typeface="+mn-lt"/>
              </a:rPr>
              <a:t>. maddesi görevlendirme belgesi ve </a:t>
            </a:r>
            <a:r>
              <a:rPr lang="tr-TR" sz="2000" dirty="0" smtClean="0">
                <a:latin typeface="+mn-lt"/>
              </a:rPr>
              <a:t>sözleşmeler başlığı </a:t>
            </a:r>
            <a:r>
              <a:rPr lang="tr-TR" sz="2000" dirty="0">
                <a:latin typeface="+mn-lt"/>
              </a:rPr>
              <a:t>altında düzenlenmiştir.</a:t>
            </a:r>
            <a:endParaRPr lang="tr-TR" sz="2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485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887968" y="1233046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6.5.2 OSGB ile İş Sağlığı ve Güvenliği </a:t>
            </a:r>
            <a:r>
              <a:rPr lang="tr-TR" sz="2400" dirty="0" smtClean="0">
                <a:latin typeface="+mj-lt"/>
              </a:rPr>
              <a:t>Profesyonelleri</a:t>
            </a:r>
          </a:p>
          <a:p>
            <a:r>
              <a:rPr lang="tr-TR" sz="2400" dirty="0" smtClean="0">
                <a:latin typeface="+mj-lt"/>
              </a:rPr>
              <a:t>	Arasındaki Sözleşme</a:t>
            </a:r>
            <a:endParaRPr lang="tr-TR" sz="2400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907704" y="483518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400" dirty="0">
                <a:latin typeface="+mj-lt"/>
              </a:rPr>
              <a:t>6.5.1 İSGKATİP Sistemine Giriş ve Kullanımı</a:t>
            </a:r>
            <a:endParaRPr lang="tr-TR" sz="2400" dirty="0">
              <a:latin typeface="+mj-lt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1881390" y="2351906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6.5.3 OSGB ile Hizmet Alan İş Yeri </a:t>
            </a:r>
            <a:r>
              <a:rPr lang="tr-TR" sz="2400" dirty="0" smtClean="0">
                <a:latin typeface="+mj-lt"/>
              </a:rPr>
              <a:t>Arasındaki</a:t>
            </a:r>
          </a:p>
          <a:p>
            <a:r>
              <a:rPr lang="tr-TR" sz="2400" dirty="0" smtClean="0">
                <a:latin typeface="+mj-lt"/>
              </a:rPr>
              <a:t>	İş </a:t>
            </a:r>
            <a:r>
              <a:rPr lang="tr-TR" sz="2400" dirty="0">
                <a:latin typeface="+mj-lt"/>
              </a:rPr>
              <a:t>Sağlığı </a:t>
            </a:r>
            <a:r>
              <a:rPr lang="tr-TR" sz="2400" dirty="0" smtClean="0">
                <a:latin typeface="+mj-lt"/>
              </a:rPr>
              <a:t>ve Güvenliği Profesyoneli </a:t>
            </a:r>
            <a:r>
              <a:rPr lang="tr-TR" sz="2400" dirty="0">
                <a:latin typeface="+mj-lt"/>
              </a:rPr>
              <a:t>Sözleşmesi</a:t>
            </a:r>
            <a:endParaRPr lang="tr-TR" sz="2400" dirty="0">
              <a:latin typeface="+mj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887968" y="3470767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§"/>
            </a:pPr>
            <a:r>
              <a:rPr lang="tr-TR" sz="2400" dirty="0">
                <a:latin typeface="+mj-lt"/>
              </a:rPr>
              <a:t>6.5.3 İş Sağlığı ve Güvenliği Profesyoneli ile</a:t>
            </a:r>
          </a:p>
          <a:p>
            <a:r>
              <a:rPr lang="tr-TR" sz="2400" dirty="0" smtClean="0">
                <a:latin typeface="+mj-lt"/>
              </a:rPr>
              <a:t>	Hizmet </a:t>
            </a:r>
            <a:r>
              <a:rPr lang="tr-TR" sz="2400" dirty="0">
                <a:latin typeface="+mj-lt"/>
              </a:rPr>
              <a:t>Alan İş Yeri Arasındaki Sözleşme</a:t>
            </a:r>
            <a:endParaRPr lang="tr-T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598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39502"/>
            <a:ext cx="7229615" cy="392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3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56" y="123478"/>
            <a:ext cx="7533152" cy="41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2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70" y="483518"/>
            <a:ext cx="762313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1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23478"/>
            <a:ext cx="7625945" cy="406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23478"/>
            <a:ext cx="763079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2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51470"/>
            <a:ext cx="655272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4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91016"/>
            <a:ext cx="6192688" cy="500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5645</TotalTime>
  <Words>455</Words>
  <Application>Microsoft Office PowerPoint</Application>
  <PresentationFormat>Ekran Gösterisi (16:9)</PresentationFormat>
  <Paragraphs>82</Paragraphs>
  <Slides>41</Slides>
  <Notes>34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Calibri</vt:lpstr>
      <vt:lpstr>Wingdings</vt:lpstr>
      <vt:lpstr>Ofis Teması</vt:lpstr>
      <vt:lpstr>PowerPoint Sunusu</vt:lpstr>
      <vt:lpstr>6.Bölüm</vt:lpstr>
      <vt:lpstr>PowerPoint Sunusu</vt:lpstr>
      <vt:lpstr>İŞ SAĞLIĞI VE GÜVENLİĞİ PROFOSYONELLERİ, GÖREV, YETKİ VE SORUMLULUKLARI</vt:lpstr>
      <vt:lpstr>PowerPoint Sunusu</vt:lpstr>
      <vt:lpstr>İŞ GÜVENLİĞİ UZMANI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İŞ YERİ HEKİMİ</vt:lpstr>
      <vt:lpstr>PowerPoint Sunusu</vt:lpstr>
      <vt:lpstr>PowerPoint Sunusu</vt:lpstr>
      <vt:lpstr>PowerPoint Sunusu</vt:lpstr>
      <vt:lpstr>PowerPoint Sunusu</vt:lpstr>
      <vt:lpstr>PowerPoint Sunusu</vt:lpstr>
      <vt:lpstr>DİĞER SAĞLIK PERSONELİ</vt:lpstr>
      <vt:lpstr>PowerPoint Sunusu</vt:lpstr>
      <vt:lpstr>PowerPoint Sunusu</vt:lpstr>
      <vt:lpstr>PowerPoint Sunusu</vt:lpstr>
      <vt:lpstr>İŞ SAĞLIĞI VE GÜVENLİĞİ PROFESYONELLERİNİN GÖREVLENDİRİLMESİ</vt:lpstr>
      <vt:lpstr>PowerPoint Sunusu</vt:lpstr>
      <vt:lpstr>İŞ SAĞLIĞI VE GÜVENLİĞİ PROFESYONELLERİNİN GÖREVLENDİRME SÖZLEŞMELERİ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Samuki</cp:lastModifiedBy>
  <cp:revision>1520</cp:revision>
  <dcterms:created xsi:type="dcterms:W3CDTF">2019-04-20T15:13:20Z</dcterms:created>
  <dcterms:modified xsi:type="dcterms:W3CDTF">2019-10-11T12:01:35Z</dcterms:modified>
</cp:coreProperties>
</file>